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2.png" ContentType="image/png"/>
  <Override PartName="/ppt/media/image9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10.jpeg" ContentType="image/jpeg"/>
  <Override PartName="/ppt/media/image6.jpeg" ContentType="image/jpeg"/>
  <Override PartName="/ppt/media/image11.jpeg" ContentType="image/jpeg"/>
  <Override PartName="/ppt/media/image7.png" ContentType="image/png"/>
  <Override PartName="/ppt/media/image8.jpeg" ContentType="image/jpe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highlight>
                <a:srgbClr val="ffffff"/>
              </a:highlight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rIns="0" tIns="0" bIns="0">
            <a:normAutofit fontScale="6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6B9D42A0-EE9D-40A3-8AA9-DC6023C8B8DB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66cc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66cc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66cc"/>
                </a:solid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66cc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66cc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66cc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597DB846-C557-49E3-8219-7979D3B1A4E5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5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0" y="234108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6699"/>
                </a:solidFill>
                <a:latin typeface="Arial"/>
              </a:rPr>
              <a:t>A Harmony of Church, US, and World History</a:t>
            </a:r>
            <a:endParaRPr b="0" lang="en-US" sz="4400" spc="-1" strike="noStrike">
              <a:solidFill>
                <a:srgbClr val="00669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1776 to 1797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5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1213920"/>
                <a:gridCol w="4211640"/>
                <a:gridCol w="350496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1776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Declaration of Independence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Adam Smith publishes The Wealth of Nations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Cornwall surrenders at Yorktown, VA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 Constitution written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Mozart premieres Don Giovanni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1789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George Washington becomes president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Start of the French Revolution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1790 to 1840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Second Great Awakening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Ely Whitney patents the cotton gin, a 50x multiplier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Adams becomes president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1798 to 1809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7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2325240"/>
                <a:gridCol w="3763440"/>
                <a:gridCol w="284184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1798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Thomas Jefferson introduces a new plow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Thomas Jefferson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Beethoven performs his Moonlight Sonata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Louisiana Purchase from France, doubles size of 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Start of the Napoleonic Wars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Lewis and Clark Expedition begins in St. Louis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Joseph Smith born in Vermont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James Madison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1810 to 1817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09" name="Table 2"/>
          <p:cNvGraphicFramePr/>
          <p:nvPr/>
        </p:nvGraphicFramePr>
        <p:xfrm>
          <a:off x="91440" y="1005840"/>
          <a:ext cx="9875160" cy="6463080"/>
        </p:xfrm>
        <a:graphic>
          <a:graphicData uri="http://schemas.openxmlformats.org/drawingml/2006/table">
            <a:tbl>
              <a:tblPr/>
              <a:tblGrid>
                <a:gridCol w="945000"/>
                <a:gridCol w="1970280"/>
                <a:gridCol w="3838320"/>
                <a:gridCol w="312192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the US is 40 miles west of DC in Virginia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 at war with Great Britain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Napoleon occupies Moscow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Jane Austen publishes Pride and Prejudice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British troops occupy DC</a:t>
                      </a:r>
                      <a:br/>
                      <a:r>
                        <a:rPr b="0" lang="en-US" sz="1800" spc="-1" strike="noStrike">
                          <a:latin typeface="Arial"/>
                        </a:rPr>
                        <a:t>Francis Scott Key pens The Star Spangled Banner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Russian troops occupy Paris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Treaty of Ghent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Mount Tambora erupts in Indonesia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1816 to 1817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Family moves to NY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James Monroe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1817 to 1827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11" name="Table 2"/>
          <p:cNvGraphicFramePr/>
          <p:nvPr/>
        </p:nvGraphicFramePr>
        <p:xfrm>
          <a:off x="91440" y="1005840"/>
          <a:ext cx="9875160" cy="6293880"/>
        </p:xfrm>
        <a:graphic>
          <a:graphicData uri="http://schemas.openxmlformats.org/drawingml/2006/table">
            <a:tbl>
              <a:tblPr/>
              <a:tblGrid>
                <a:gridCol w="945000"/>
                <a:gridCol w="2661480"/>
                <a:gridCol w="4230360"/>
                <a:gridCol w="203868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1817 to 1825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Construction of the Erie Canal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Connects the Atlantic Ocean from NYC to the Great Lakes in Buffalo; cuts transport costs by 90%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Keats writes his Odes of 1819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First Vision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1" lang="en-US" sz="1800" spc="-1" strike="noStrike">
                          <a:latin typeface="Arial"/>
                        </a:rPr>
                        <a:t>The Missouri Compromise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US near Moorefield, WV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First Angel Moroni visit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John Quincy Adams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First steam locomotive in the US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Joseph Smith and Emma hale marry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Joseph obtains the Golden Plates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Erie Canal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3" name="" descr=""/>
          <p:cNvPicPr/>
          <p:nvPr/>
        </p:nvPicPr>
        <p:blipFill>
          <a:blip r:embed="rId1"/>
          <a:stretch/>
        </p:blipFill>
        <p:spPr>
          <a:xfrm>
            <a:off x="1005840" y="1005840"/>
            <a:ext cx="7960680" cy="6508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Susquehanna River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5" name="" descr=""/>
          <p:cNvPicPr/>
          <p:nvPr/>
        </p:nvPicPr>
        <p:blipFill>
          <a:blip r:embed="rId1"/>
          <a:stretch/>
        </p:blipFill>
        <p:spPr>
          <a:xfrm>
            <a:off x="91440" y="1005840"/>
            <a:ext cx="989064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Erie Canal and Great Lakes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7" name="" descr=""/>
          <p:cNvPicPr/>
          <p:nvPr/>
        </p:nvPicPr>
        <p:blipFill>
          <a:blip r:embed="rId1"/>
          <a:stretch/>
        </p:blipFill>
        <p:spPr>
          <a:xfrm>
            <a:off x="91440" y="914400"/>
            <a:ext cx="9914040" cy="6035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Mississippi River Basin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9" name="" descr=""/>
          <p:cNvPicPr/>
          <p:nvPr/>
        </p:nvPicPr>
        <p:blipFill>
          <a:blip r:embed="rId1"/>
          <a:stretch/>
        </p:blipFill>
        <p:spPr>
          <a:xfrm>
            <a:off x="91440" y="1023480"/>
            <a:ext cx="9875520" cy="6355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Missouri Compromise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1" name="" descr=""/>
          <p:cNvPicPr/>
          <p:nvPr/>
        </p:nvPicPr>
        <p:blipFill>
          <a:blip r:embed="rId1"/>
          <a:stretch/>
        </p:blipFill>
        <p:spPr>
          <a:xfrm>
            <a:off x="91440" y="1025280"/>
            <a:ext cx="9783000" cy="6381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1829 to 1837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23" name="Table 2"/>
          <p:cNvGraphicFramePr/>
          <p:nvPr/>
        </p:nvGraphicFramePr>
        <p:xfrm>
          <a:off x="91440" y="1005840"/>
          <a:ext cx="9875160" cy="6525720"/>
        </p:xfrm>
        <a:graphic>
          <a:graphicData uri="http://schemas.openxmlformats.org/drawingml/2006/table">
            <a:tbl>
              <a:tblPr/>
              <a:tblGrid>
                <a:gridCol w="945000"/>
                <a:gridCol w="3445920"/>
                <a:gridCol w="2661480"/>
                <a:gridCol w="282312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1829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Bulk of Book of Mormon translated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Priesthood restored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Andrew Jackson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 is founded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moves to Ohio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Revelation given that Missouri is the gathering place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leads a militia to Missouri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PT Barnum begins his first circus tour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Kirtland temple built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Battle of the Alamo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Martin van Buren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Telegraphy patented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Charles Dickens publishes Oliver Twist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24" name="TextShape 3"/>
          <p:cNvSpPr txBox="1"/>
          <p:nvPr/>
        </p:nvSpPr>
        <p:spPr>
          <a:xfrm>
            <a:off x="4754880" y="5029200"/>
            <a:ext cx="3108960" cy="430200"/>
          </a:xfrm>
          <a:prstGeom prst="rect">
            <a:avLst/>
          </a:prstGeom>
          <a:noFill/>
          <a:ln>
            <a:noFill/>
          </a:ln>
        </p:spPr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Where and when was Joseph Smith, Jr. born?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1838 to 1840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graphicFrame>
        <p:nvGraphicFramePr>
          <p:cNvPr id="126" name="Table 2"/>
          <p:cNvGraphicFramePr/>
          <p:nvPr/>
        </p:nvGraphicFramePr>
        <p:xfrm>
          <a:off x="91440" y="1005840"/>
          <a:ext cx="9875160" cy="6400440"/>
        </p:xfrm>
        <a:graphic>
          <a:graphicData uri="http://schemas.openxmlformats.org/drawingml/2006/table">
            <a:tbl>
              <a:tblPr/>
              <a:tblGrid>
                <a:gridCol w="945000"/>
                <a:gridCol w="3950280"/>
                <a:gridCol w="3520440"/>
                <a:gridCol w="1459800"/>
              </a:tblGrid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YEAR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CHURCH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WORLD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relocates to Missouri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r>
                        <a:rPr b="0" lang="en-US" sz="1800" spc="-1" strike="noStrike">
                          <a:latin typeface="Arial"/>
                        </a:rPr>
                        <a:t>Missouri “exterminates the Mormons”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46,000 Native Americans forcibly relocated in the Trail of Tears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1839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Smith relocates to Illinois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1840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Population center of the US near Clarksburg, WV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7992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806400"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127" name="TextShape 3"/>
          <p:cNvSpPr txBox="1"/>
          <p:nvPr/>
        </p:nvSpPr>
        <p:spPr>
          <a:xfrm>
            <a:off x="4754880" y="5029200"/>
            <a:ext cx="3108960" cy="430200"/>
          </a:xfrm>
          <a:prstGeom prst="rect">
            <a:avLst/>
          </a:prstGeom>
          <a:noFill/>
          <a:ln>
            <a:noFill/>
          </a:ln>
        </p:spPr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Where and when was Joseph Smith, Jr. born?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Sharon, Vermont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December 23, 1805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The Smith Family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In 1816-1817 the Smith Family moves to Palmyra, New York.  WHY??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457200" y="2926080"/>
            <a:ext cx="9155160" cy="40629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  <p:pic>
        <p:nvPicPr>
          <p:cNvPr id="95" name="" descr=""/>
          <p:cNvPicPr/>
          <p:nvPr/>
        </p:nvPicPr>
        <p:blipFill>
          <a:blip r:embed="rId1"/>
          <a:stretch/>
        </p:blipFill>
        <p:spPr>
          <a:xfrm>
            <a:off x="152640" y="1005840"/>
            <a:ext cx="9814320" cy="6219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 Eruption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91440" y="1097280"/>
            <a:ext cx="9875520" cy="5394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1815, April 5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 through 11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.  Minor explosions through July 15</a:t>
            </a:r>
            <a:r>
              <a:rPr b="0" lang="en-US" sz="3200" spc="-1" strike="noStrike" baseline="14000000">
                <a:solidFill>
                  <a:srgbClr val="0066cc"/>
                </a:solidFill>
                <a:latin typeface="Arial"/>
              </a:rPr>
              <a:t>th</a:t>
            </a: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.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Explosions heard as far away as 1600 miles away (people thought guns were firing)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24 cubic miles of rock ejected up to 27 miles high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Went from 14,100 ft to a 9,344 ft mountain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11,000 direct deaths; 71,000 more from starvation in the following months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66cc"/>
                </a:solidFill>
                <a:latin typeface="Arial"/>
              </a:rPr>
              <a:t>The Tambora people wiped out, their language and culture gone</a:t>
            </a:r>
            <a:endParaRPr b="0" lang="en-US" sz="3200" spc="-1" strike="noStrike">
              <a:solidFill>
                <a:srgbClr val="0066cc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9" name="" descr=""/>
          <p:cNvPicPr/>
          <p:nvPr/>
        </p:nvPicPr>
        <p:blipFill>
          <a:blip r:embed="rId1"/>
          <a:stretch/>
        </p:blipFill>
        <p:spPr>
          <a:xfrm>
            <a:off x="213840" y="961560"/>
            <a:ext cx="9661680" cy="6536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91440" y="988920"/>
            <a:ext cx="9876600" cy="59605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4000" y="301320"/>
            <a:ext cx="9071640" cy="6375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ffffff"/>
                </a:solidFill>
                <a:latin typeface="Arial"/>
              </a:rPr>
              <a:t>Mount Tambora</a:t>
            </a:r>
            <a:endParaRPr b="0" lang="en-US" sz="4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3" name="" descr=""/>
          <p:cNvPicPr/>
          <p:nvPr/>
        </p:nvPicPr>
        <p:blipFill>
          <a:blip r:embed="rId1"/>
          <a:stretch/>
        </p:blipFill>
        <p:spPr>
          <a:xfrm>
            <a:off x="640080" y="1005840"/>
            <a:ext cx="8869680" cy="6492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2021-11-01T10:09:07Z</dcterms:created>
  <dc:creator/>
  <dc:description/>
  <dc:language>en-US</dc:language>
  <cp:lastModifiedBy/>
  <dcterms:modified xsi:type="dcterms:W3CDTF">2021-11-04T09:35:42Z</dcterms:modified>
  <cp:revision>3</cp:revision>
  <dc:subject/>
  <dc:title>Blue Curve</dc:title>
</cp:coreProperties>
</file>